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67" r:id="rId2"/>
    <p:sldId id="283" r:id="rId3"/>
    <p:sldId id="269" r:id="rId4"/>
    <p:sldId id="277" r:id="rId5"/>
    <p:sldId id="288" r:id="rId6"/>
    <p:sldId id="284" r:id="rId7"/>
    <p:sldId id="258" r:id="rId8"/>
    <p:sldId id="285" r:id="rId9"/>
    <p:sldId id="281" r:id="rId10"/>
    <p:sldId id="273" r:id="rId11"/>
    <p:sldId id="290" r:id="rId12"/>
    <p:sldId id="275" r:id="rId13"/>
    <p:sldId id="279" r:id="rId14"/>
    <p:sldId id="272" r:id="rId15"/>
    <p:sldId id="268" r:id="rId16"/>
    <p:sldId id="282" r:id="rId17"/>
    <p:sldId id="262" r:id="rId18"/>
    <p:sldId id="263" r:id="rId19"/>
    <p:sldId id="28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67836" autoAdjust="0"/>
  </p:normalViewPr>
  <p:slideViewPr>
    <p:cSldViewPr snapToGrid="0" snapToObjects="1">
      <p:cViewPr>
        <p:scale>
          <a:sx n="66" d="100"/>
          <a:sy n="66" d="100"/>
        </p:scale>
        <p:origin x="2059" y="-106"/>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25T13:41:53.328" idx="1">
    <p:pos x="10" y="10"/>
    <p:text>Control: This does not have to be the autopilot, and the pilot is u.. control can be SAS or CSAS..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2-25T13:45:59.002" idx="2">
    <p:pos x="-195" y="672"/>
    <p:text>Be careful with "evenlope expansion", before you can do this, you have to consider the models limitations and the type of aerodynamic effects.. but yes it can be done</p:text>
    <p:extLst>
      <p:ext uri="{C676402C-5697-4E1C-873F-D02D1690AC5C}">
        <p15:threadingInfo xmlns:p15="http://schemas.microsoft.com/office/powerpoint/2012/main" timeZoneBias="0"/>
      </p:ext>
    </p:extLst>
  </p:cm>
  <p:cm authorId="1" dt="2018-02-25T13:48:17.657" idx="3">
    <p:pos x="-195" y="808"/>
    <p:text>Flight Control is a huge point to make, if you can accurately predict the aircrafts dynamics, you can invert the dynamics of the rotorcraft and essentially design the rotorcraft to have the flight dynamics you want it to.</p:text>
    <p:extLst>
      <p:ext uri="{C676402C-5697-4E1C-873F-D02D1690AC5C}">
        <p15:threadingInfo xmlns:p15="http://schemas.microsoft.com/office/powerpoint/2012/main" timeZoneBias="0">
          <p15:parentCm authorId="1" idx="2"/>
        </p15:threadingInfo>
      </p:ext>
    </p:extLst>
  </p:cm>
  <p:cm authorId="2" dt="2018-02-25T17:52:57.103" idx="1">
    <p:pos x="10" y="10"/>
    <p:text>What do you mean with inverting the dynamics of the rotorcraft?</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26-Feb-18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26-Feb-18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a:t>
            </a:r>
            <a:r>
              <a:rPr lang="en-US" dirty="0" smtClean="0"/>
              <a:t>dynamics</a:t>
            </a:r>
          </a:p>
          <a:p>
            <a:endParaRPr lang="en-US" dirty="0" smtClean="0"/>
          </a:p>
          <a:p>
            <a:r>
              <a:rPr lang="en-US" dirty="0" smtClean="0"/>
              <a:t>Cyclic migration.. Identify driving</a:t>
            </a:r>
            <a:r>
              <a:rPr lang="en-US" baseline="0" dirty="0" smtClean="0"/>
              <a:t> </a:t>
            </a:r>
            <a:r>
              <a:rPr lang="en-US" dirty="0" smtClean="0"/>
              <a:t>parameters of this behavior</a:t>
            </a:r>
            <a:r>
              <a:rPr lang="en-US" baseline="0" dirty="0" smtClean="0"/>
              <a:t> and properly address it.</a:t>
            </a:r>
            <a:r>
              <a:rPr lang="en-US" dirty="0" smtClean="0"/>
              <a:t>  </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15</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t>
            </a:r>
            <a:r>
              <a:rPr lang="en-US" u="none" dirty="0" smtClean="0"/>
              <a:t>aircraft</a:t>
            </a:r>
            <a:r>
              <a:rPr lang="en-US" u="none" baseline="0" dirty="0" smtClean="0"/>
              <a:t> </a:t>
            </a:r>
            <a:r>
              <a:rPr lang="en-US" u="none" dirty="0" smtClean="0"/>
              <a:t>system </a:t>
            </a:r>
            <a:r>
              <a:rPr lang="en-US" u="none" dirty="0"/>
              <a:t>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a:t>
            </a:r>
            <a:r>
              <a:rPr lang="en-GB" dirty="0" smtClean="0"/>
              <a:t>occupied </a:t>
            </a:r>
            <a:r>
              <a:rPr lang="en-GB" dirty="0"/>
              <a:t>by the solar </a:t>
            </a:r>
            <a:r>
              <a:rPr lang="en-GB" dirty="0" smtClean="0"/>
              <a:t>system, </a:t>
            </a:r>
            <a:r>
              <a:rPr lang="en-GB" dirty="0"/>
              <a:t>for us this is the SH09; but in fact it same. Well, in fact, poor Kepler’s task was harder than </a:t>
            </a:r>
            <a:r>
              <a:rPr lang="en-GB" dirty="0" smtClean="0"/>
              <a:t>ours because </a:t>
            </a:r>
            <a:r>
              <a:rPr lang="en-GB" dirty="0"/>
              <a:t>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26-Feb-18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26-Feb-18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10.png"/><Relationship Id="rId5" Type="http://schemas.microsoft.com/office/2007/relationships/hdphoto" Target="../media/hdphoto1.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0.png"/><Relationship Id="rId2" Type="http://schemas.openxmlformats.org/officeDocument/2006/relationships/image" Target="../media/image161.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smtClean="0"/>
              <a:t>26.02.2018</a:t>
            </a:r>
            <a:endParaRPr lang="en-GB" dirty="0"/>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336602"/>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33169"/>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smtClean="0">
                <a:latin typeface="Suisse Int'l" panose="020B0504000000000000" pitchFamily="34" charset="77"/>
              </a:rPr>
              <a:t>- Simple</a:t>
            </a:r>
          </a:p>
          <a:p>
            <a:pPr algn="l"/>
            <a:endParaRPr lang="en-GB" sz="1600" b="0" i="0" dirty="0" smtClean="0">
              <a:latin typeface="Suisse Int'l" panose="020B0504000000000000" pitchFamily="34" charset="77"/>
            </a:endParaRPr>
          </a:p>
          <a:p>
            <a:pPr algn="l"/>
            <a:r>
              <a:rPr lang="en-GB" sz="1600" b="0" i="0" dirty="0" smtClean="0">
                <a:latin typeface="Suisse Int'l" panose="020B0504000000000000" pitchFamily="34" charset="77"/>
              </a:rPr>
              <a:t>- Real time parameters estimations</a:t>
            </a:r>
            <a:endParaRPr lang="en-GB" sz="1600" b="0" i="0" dirty="0">
              <a:latin typeface="Suisse Int'l" panose="020B0504000000000000" pitchFamily="34" charset="77"/>
            </a:endParaRP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892111"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
        <p:nvSpPr>
          <p:cNvPr id="48" name="Down Arrow 18">
            <a:extLst>
              <a:ext uri="{FF2B5EF4-FFF2-40B4-BE49-F238E27FC236}">
                <a16:creationId xmlns:a16="http://schemas.microsoft.com/office/drawing/2014/main" id="{DDDB46F2-C71A-43DA-9D41-C5606E2CD5E7}"/>
              </a:ext>
            </a:extLst>
          </p:cNvPr>
          <p:cNvSpPr/>
          <p:nvPr/>
        </p:nvSpPr>
        <p:spPr>
          <a:xfrm>
            <a:off x="916489" y="5239397"/>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mc:Choice xmlns:a14="http://schemas.microsoft.com/office/drawing/2010/main" Requires="a14">
          <p:sp>
            <p:nvSpPr>
              <p:cNvPr id="49" name="Textfeld 37">
                <a:extLst>
                  <a:ext uri="{FF2B5EF4-FFF2-40B4-BE49-F238E27FC236}">
                    <a16:creationId xmlns:a16="http://schemas.microsoft.com/office/drawing/2014/main" id="{363323AF-20BC-433B-AA18-7789C2EE034E}"/>
                  </a:ext>
                </a:extLst>
              </p:cNvPr>
              <p:cNvSpPr txBox="1"/>
              <p:nvPr/>
            </p:nvSpPr>
            <p:spPr>
              <a:xfrm>
                <a:off x="97303" y="5644971"/>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s-ES" sz="3200" b="0" i="1" smtClean="0"/>
                          </m:ctrlPr>
                        </m:accPr>
                        <m:e>
                          <m:r>
                            <a:rPr lang="es-ES" sz="3200" b="0" i="1" smtClean="0"/>
                            <m:t>𝜃</m:t>
                          </m:r>
                        </m:e>
                      </m:acc>
                    </m:oMath>
                  </m:oMathPara>
                </a14:m>
                <a:endParaRPr lang="en-GB" sz="3200" b="1" dirty="0"/>
              </a:p>
            </p:txBody>
          </p:sp>
        </mc:Choice>
        <mc:Fallback>
          <p:sp>
            <p:nvSpPr>
              <p:cNvPr id="49"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97303" y="5644971"/>
                <a:ext cx="1911462" cy="872638"/>
              </a:xfrm>
              <a:prstGeom prst="rect">
                <a:avLst/>
              </a:prstGeom>
              <a:blipFill>
                <a:blip r:embed="rId8"/>
                <a:stretch>
                  <a:fillRect/>
                </a:stretch>
              </a:blipFill>
              <a:ln>
                <a:noFill/>
              </a:ln>
            </p:spPr>
            <p:txBody>
              <a:bodyPr/>
              <a:lstStyle/>
              <a:p>
                <a:r>
                  <a:rPr lang="de-CH">
                    <a:noFill/>
                  </a:rPr>
                  <a:t> </a:t>
                </a:r>
              </a:p>
            </p:txBody>
          </p:sp>
        </mc:Fallback>
      </mc:AlternateContent>
    </p:spTree>
    <p:extLst>
      <p:ext uri="{BB962C8B-B14F-4D97-AF65-F5344CB8AC3E}">
        <p14:creationId xmlns:p14="http://schemas.microsoft.com/office/powerpoint/2010/main" val="4270212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6" name="Picture 35">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954326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Collection of over 350 state-of-the-art programs</a:t>
              </a:r>
              <a:endParaRPr lang="en-GB" sz="2000" dirty="0"/>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Used at more than 80 organization worldwide</a:t>
              </a:r>
              <a:endParaRPr lang="en-GB" sz="2000" dirty="0"/>
            </a:p>
          </p:txBody>
        </p:sp>
      </p:grpSp>
    </p:spTree>
    <p:extLst>
      <p:ext uri="{BB962C8B-B14F-4D97-AF65-F5344CB8AC3E}">
        <p14:creationId xmlns:p14="http://schemas.microsoft.com/office/powerpoint/2010/main" val="2734948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26-Feb-18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13</a:t>
            </a:fld>
            <a:endParaRPr lang="en-GB" dirty="0"/>
          </a:p>
        </p:txBody>
      </p:sp>
      <p:sp>
        <p:nvSpPr>
          <p:cNvPr id="6" name="Text Placeholder 5"/>
          <p:cNvSpPr>
            <a:spLocks noGrp="1"/>
          </p:cNvSpPr>
          <p:nvPr>
            <p:ph type="body" idx="14"/>
          </p:nvPr>
        </p:nvSpPr>
        <p:spPr/>
        <p:txBody>
          <a:bodyPr/>
          <a:lstStyle/>
          <a:p>
            <a:endParaRPr lang="en-GB"/>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r="415"/>
          <a:stretch/>
        </p:blipFill>
        <p:spPr>
          <a:xfrm>
            <a:off x="503272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84645" y="3277765"/>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90041" y="4666992"/>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 name="TextBox 9"/>
              <p:cNvSpPr txBox="1"/>
              <p:nvPr/>
            </p:nvSpPr>
            <p:spPr>
              <a:xfrm>
                <a:off x="2180939" y="4770199"/>
                <a:ext cx="2002403" cy="1170564"/>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Measured inputs:</a:t>
                </a:r>
              </a:p>
              <a:p>
                <a:pPr algn="l">
                  <a:lnSpc>
                    <a:spcPct val="150000"/>
                  </a:lnSpc>
                </a:pPr>
                <a:r>
                  <a:rPr lang="es-ES" b="0"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smtClean="0">
                    <a:latin typeface="Suisse Int'l" panose="020B0504000000000000" pitchFamily="34" charset="77"/>
                  </a:rPr>
                  <a:t/>
                </a:r>
                <a:br>
                  <a:rPr lang="es-ES" b="0" i="0" dirty="0" smtClean="0">
                    <a:latin typeface="Suisse Int'l" panose="020B0504000000000000" pitchFamily="34" charset="77"/>
                  </a:rPr>
                </a:br>
                <a:r>
                  <a:rPr lang="es-ES" b="0" i="0" dirty="0" smtClean="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smtClean="0">
                  <a:latin typeface="Suisse Int'l" panose="020B0504000000000000" pitchFamily="34" charset="77"/>
                </a:endParaRPr>
              </a:p>
            </p:txBody>
          </p:sp>
        </mc:Choice>
        <mc:Fallback>
          <p:sp>
            <p:nvSpPr>
              <p:cNvPr id="10" name="TextBox 9"/>
              <p:cNvSpPr txBox="1">
                <a:spLocks noRot="1" noChangeAspect="1" noMove="1" noResize="1" noEditPoints="1" noAdjustHandles="1" noChangeArrowheads="1" noChangeShapeType="1" noTextEdit="1"/>
              </p:cNvSpPr>
              <p:nvPr/>
            </p:nvSpPr>
            <p:spPr>
              <a:xfrm>
                <a:off x="2180939" y="4770199"/>
                <a:ext cx="2002403" cy="1170564"/>
              </a:xfrm>
              <a:prstGeom prst="rect">
                <a:avLst/>
              </a:prstGeom>
              <a:blipFill>
                <a:blip r:embed="rId3"/>
                <a:stretch>
                  <a:fillRect l="-7317" t="-6771" b="-4167"/>
                </a:stretch>
              </a:blipFill>
            </p:spPr>
            <p:txBody>
              <a:bodyPr/>
              <a:lstStyle/>
              <a:p>
                <a:r>
                  <a:rPr lang="de-CH">
                    <a:noFill/>
                  </a:rPr>
                  <a:t> </a:t>
                </a:r>
              </a:p>
            </p:txBody>
          </p:sp>
        </mc:Fallback>
      </mc:AlternateContent>
      <p:sp>
        <p:nvSpPr>
          <p:cNvPr id="11" name="Arc 10"/>
          <p:cNvSpPr/>
          <p:nvPr/>
        </p:nvSpPr>
        <p:spPr>
          <a:xfrm>
            <a:off x="475897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77396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3" name="TextBox 12"/>
              <p:cNvSpPr txBox="1"/>
              <p:nvPr/>
            </p:nvSpPr>
            <p:spPr>
              <a:xfrm>
                <a:off x="6064859" y="4809388"/>
                <a:ext cx="2745829" cy="1512580"/>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Outputs to be validated</a:t>
                </a:r>
                <a:br>
                  <a:rPr lang="en-GB" b="0" i="0" dirty="0" smtClean="0">
                    <a:latin typeface="Suisse Int'l" panose="020B0504000000000000" pitchFamily="34" charset="77"/>
                  </a:rPr>
                </a:br>
                <a:r>
                  <a:rPr lang="en-GB" b="0" i="0" dirty="0" smtClean="0">
                    <a:latin typeface="Suisse Int'l" panose="020B0504000000000000" pitchFamily="34" charset="77"/>
                  </a:rPr>
                  <a:t>against </a:t>
                </a:r>
                <a:r>
                  <a:rPr lang="en-GB" b="0" i="0" u="sng" dirty="0" smtClean="0">
                    <a:latin typeface="Suisse Int'l" panose="020B0504000000000000" pitchFamily="34" charset="77"/>
                  </a:rPr>
                  <a:t>real</a:t>
                </a:r>
                <a:r>
                  <a:rPr lang="en-GB" b="0" i="0" dirty="0" smtClean="0">
                    <a:latin typeface="Suisse Int'l" panose="020B0504000000000000" pitchFamily="34" charset="77"/>
                  </a:rPr>
                  <a:t> flight test data:</a:t>
                </a:r>
              </a:p>
              <a:p>
                <a:pPr algn="l"/>
                <a:endParaRPr lang="en-GB" b="0" i="0" dirty="0" smtClean="0">
                  <a:latin typeface="Suisse Int'l" panose="020B0504000000000000" pitchFamily="34" charset="77"/>
                </a:endParaRPr>
              </a:p>
              <a:p>
                <a:pPr algn="l">
                  <a:lnSpc>
                    <a:spcPct val="150000"/>
                  </a:lnSpc>
                </a:pPr>
                <a:r>
                  <a:rPr lang="es-ES" b="0" dirty="0" smtClean="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smtClean="0">
                  <a:latin typeface="Suisse Int'l" panose="020B0504000000000000" pitchFamily="34" charset="77"/>
                </a:endParaRPr>
              </a:p>
            </p:txBody>
          </p:sp>
        </mc:Choice>
        <mc:Fallback>
          <p:sp>
            <p:nvSpPr>
              <p:cNvPr id="13" name="TextBox 12"/>
              <p:cNvSpPr txBox="1">
                <a:spLocks noRot="1" noChangeAspect="1" noMove="1" noResize="1" noEditPoints="1" noAdjustHandles="1" noChangeArrowheads="1" noChangeShapeType="1" noTextEdit="1"/>
              </p:cNvSpPr>
              <p:nvPr/>
            </p:nvSpPr>
            <p:spPr>
              <a:xfrm>
                <a:off x="6064859" y="4809388"/>
                <a:ext cx="2745829" cy="1512580"/>
              </a:xfrm>
              <a:prstGeom prst="rect">
                <a:avLst/>
              </a:prstGeom>
              <a:blipFill>
                <a:blip r:embed="rId4"/>
                <a:stretch>
                  <a:fillRect l="-5333" t="-5242" r="-5111"/>
                </a:stretch>
              </a:blipFill>
            </p:spPr>
            <p:txBody>
              <a:bodyPr/>
              <a:lstStyle/>
              <a:p>
                <a:r>
                  <a:rPr lang="de-CH">
                    <a:noFill/>
                  </a:rPr>
                  <a:t> </a:t>
                </a:r>
              </a:p>
            </p:txBody>
          </p:sp>
        </mc:Fallback>
      </mc:AlternateContent>
      <p:grpSp>
        <p:nvGrpSpPr>
          <p:cNvPr id="26" name="Group 25"/>
          <p:cNvGrpSpPr/>
          <p:nvPr/>
        </p:nvGrpSpPr>
        <p:grpSpPr>
          <a:xfrm>
            <a:off x="3873500" y="2454213"/>
            <a:ext cx="1159221" cy="747783"/>
            <a:chOff x="3229899" y="5192978"/>
            <a:chExt cx="1159221" cy="747783"/>
          </a:xfrm>
        </p:grpSpPr>
        <p:sp>
          <p:nvSpPr>
            <p:cNvPr id="14" name="Textfeld 2">
              <a:extLst>
                <a:ext uri="{FF2B5EF4-FFF2-40B4-BE49-F238E27FC236}">
                  <a16:creationId xmlns:a16="http://schemas.microsoft.com/office/drawing/2014/main" id="{7CC2B459-1E83-44A7-A943-FF90A123FFD1}"/>
                </a:ext>
              </a:extLst>
            </p:cNvPr>
            <p:cNvSpPr txBox="1"/>
            <p:nvPr/>
          </p:nvSpPr>
          <p:spPr>
            <a:xfrm>
              <a:off x="3593721" y="5192978"/>
              <a:ext cx="643574" cy="7477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smtClean="0">
                  <a:latin typeface="Suisse Int'l" panose="020B0504000000000000" pitchFamily="34" charset="77"/>
                </a:rPr>
                <a:t>SID</a:t>
              </a:r>
              <a:br>
                <a:rPr lang="en-GB" sz="1400" b="0" i="0" dirty="0" smtClean="0">
                  <a:latin typeface="Suisse Int'l" panose="020B0504000000000000" pitchFamily="34" charset="77"/>
                </a:rPr>
              </a:br>
              <a:r>
                <a:rPr lang="en-GB" sz="1400" b="0" i="0" dirty="0" smtClean="0">
                  <a:latin typeface="Suisse Int'l" panose="020B0504000000000000" pitchFamily="34" charset="77"/>
                </a:rPr>
                <a:t>H/C Model</a:t>
              </a:r>
              <a:endParaRPr lang="en-GB" sz="1400" b="0" i="0" dirty="0">
                <a:latin typeface="Suisse Int'l" panose="020B0504000000000000" pitchFamily="34" charset="77"/>
              </a:endParaRPr>
            </a:p>
          </p:txBody>
        </p:sp>
        <p:cxnSp>
          <p:nvCxnSpPr>
            <p:cNvPr id="16" name="Straight Arrow Connector 15"/>
            <p:cNvCxnSpPr>
              <a:stCxn id="14" idx="3"/>
            </p:cNvCxnSpPr>
            <p:nvPr/>
          </p:nvCxnSpPr>
          <p:spPr>
            <a:xfrm>
              <a:off x="4237295" y="5566870"/>
              <a:ext cx="1518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29899" y="5566869"/>
              <a:ext cx="3638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611"/>
          <a:stretch/>
        </p:blipFill>
        <p:spPr>
          <a:xfrm>
            <a:off x="172703" y="1234286"/>
            <a:ext cx="3858458" cy="3102764"/>
          </a:xfrm>
          <a:prstGeom prst="rect">
            <a:avLst/>
          </a:prstGeom>
        </p:spPr>
      </p:pic>
    </p:spTree>
    <p:extLst>
      <p:ext uri="{BB962C8B-B14F-4D97-AF65-F5344CB8AC3E}">
        <p14:creationId xmlns:p14="http://schemas.microsoft.com/office/powerpoint/2010/main" val="3083251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smtClean="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smtClean="0"/>
              <a:t>Complete </a:t>
            </a:r>
            <a:r>
              <a:rPr lang="en-US" dirty="0"/>
              <a:t>instrumented </a:t>
            </a:r>
            <a:r>
              <a:rPr lang="en-US" dirty="0" smtClean="0"/>
              <a:t>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smtClean="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smtClean="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smtClean="0"/>
                  <a:t>- IMUs</a:t>
                </a:r>
              </a:p>
              <a:p>
                <a:r>
                  <a:rPr lang="en-GB" dirty="0" smtClean="0"/>
                  <a:t>- MR/TR rpm</a:t>
                </a:r>
              </a:p>
              <a:p>
                <a:r>
                  <a:rPr lang="en-US"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smtClean="0"/>
              </a:p>
              <a:p>
                <a:r>
                  <a:rPr lang="en-US" dirty="0" smtClean="0"/>
                  <a:t>- …</a:t>
                </a:r>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introducing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290716" y="2113484"/>
            <a:ext cx="330200" cy="2597772"/>
          </a:xfrm>
          <a:prstGeom prst="rightBrace">
            <a:avLst>
              <a:gd name="adj1" fmla="val 34295"/>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064054"/>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i="1" dirty="0" smtClean="0"/>
              <a:t>	         </a:t>
            </a:r>
            <a:r>
              <a:rPr lang="en-US" sz="1400" dirty="0" smtClean="0"/>
              <a:t>Eugene </a:t>
            </a:r>
            <a:r>
              <a:rPr lang="en-US" sz="1400" dirty="0"/>
              <a:t>A. Morelli </a:t>
            </a:r>
            <a:r>
              <a:rPr lang="en-US" sz="1400" dirty="0" smtClean="0"/>
              <a:t/>
            </a:r>
            <a:br>
              <a:rPr lang="en-US" sz="1400" dirty="0" smtClean="0"/>
            </a:br>
            <a:r>
              <a:rPr lang="en-US" sz="1400" dirty="0"/>
              <a:t>				    </a:t>
            </a:r>
            <a:r>
              <a:rPr lang="en-US" sz="1400" dirty="0" smtClean="0"/>
              <a:t>	                NASA </a:t>
            </a:r>
            <a:r>
              <a:rPr lang="en-US" sz="1400" dirty="0"/>
              <a:t>Langley Research Center Hampton</a:t>
            </a:r>
            <a:endParaRPr lang="en-US" sz="1050" dirty="0"/>
          </a:p>
          <a:p>
            <a:pPr algn="l"/>
            <a:endParaRPr lang="en-GB" b="0" i="0" dirty="0" smtClean="0">
              <a:latin typeface="Suisse Int'l" panose="020B0504000000000000" pitchFamily="34" charset="77"/>
            </a:endParaRPr>
          </a:p>
        </p:txBody>
      </p:sp>
      <p:grpSp>
        <p:nvGrpSpPr>
          <p:cNvPr id="13" name="Group 12"/>
          <p:cNvGrpSpPr/>
          <p:nvPr/>
        </p:nvGrpSpPr>
        <p:grpSpPr>
          <a:xfrm>
            <a:off x="513666" y="2148657"/>
            <a:ext cx="4777050" cy="532347"/>
            <a:chOff x="-2609209" y="1063398"/>
            <a:chExt cx="8420307" cy="532347"/>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2" y="1063398"/>
              <a:ext cx="7909260" cy="532347"/>
            </a:xfrm>
            <a:prstGeom prst="rect">
              <a:avLst/>
            </a:prstGeom>
            <a:noFill/>
          </p:spPr>
          <p:txBody>
            <a:bodyPr wrap="square" lIns="0" tIns="0" rIns="0" bIns="0" rtlCol="0">
              <a:noAutofit/>
            </a:bodyPr>
            <a:lstStyle/>
            <a:p>
              <a:r>
                <a:rPr lang="en-US" dirty="0" smtClean="0"/>
                <a:t>Assist P3 flight envelope expansion in Sicily, </a:t>
              </a:r>
              <a:br>
                <a:rPr lang="en-US" dirty="0" smtClean="0"/>
              </a:br>
              <a:r>
                <a:rPr lang="en-US" u="sng" dirty="0" smtClean="0"/>
                <a:t>necessary for TC</a:t>
              </a:r>
              <a:endParaRPr lang="en-US" u="sng" dirty="0"/>
            </a:p>
          </p:txBody>
        </p:sp>
      </p:grpSp>
      <p:grpSp>
        <p:nvGrpSpPr>
          <p:cNvPr id="16" name="Group 15"/>
          <p:cNvGrpSpPr/>
          <p:nvPr/>
        </p:nvGrpSpPr>
        <p:grpSpPr>
          <a:xfrm>
            <a:off x="513666" y="3835166"/>
            <a:ext cx="4776763" cy="534824"/>
            <a:chOff x="-2634608" y="1183517"/>
            <a:chExt cx="8419803" cy="534824"/>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24064" y="1183517"/>
              <a:ext cx="7909259" cy="534824"/>
            </a:xfrm>
            <a:prstGeom prst="rect">
              <a:avLst/>
            </a:prstGeom>
            <a:noFill/>
          </p:spPr>
          <p:txBody>
            <a:bodyPr wrap="square" lIns="0" tIns="0" rIns="0" bIns="0" rtlCol="0">
              <a:noAutofit/>
            </a:bodyPr>
            <a:lstStyle/>
            <a:p>
              <a:r>
                <a:rPr lang="en-US" dirty="0"/>
                <a:t>Surely it will be need for PS4 and further </a:t>
              </a:r>
              <a:endParaRPr lang="en-US" dirty="0" smtClean="0"/>
            </a:p>
            <a:p>
              <a:r>
                <a:rPr lang="en-US" dirty="0" smtClean="0"/>
                <a:t>developments after </a:t>
              </a:r>
              <a:r>
                <a:rPr lang="en-US" dirty="0"/>
                <a:t>TC</a:t>
              </a:r>
            </a:p>
            <a:p>
              <a:endParaRPr lang="en-US" dirty="0"/>
            </a:p>
          </p:txBody>
        </p:sp>
      </p:grpSp>
      <p:grpSp>
        <p:nvGrpSpPr>
          <p:cNvPr id="19" name="Group 18"/>
          <p:cNvGrpSpPr/>
          <p:nvPr/>
        </p:nvGrpSpPr>
        <p:grpSpPr>
          <a:xfrm>
            <a:off x="513666" y="4433551"/>
            <a:ext cx="4763701" cy="362857"/>
            <a:chOff x="-2634608" y="137885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78856"/>
              <a:ext cx="7909261" cy="362857"/>
            </a:xfrm>
            <a:prstGeom prst="rect">
              <a:avLst/>
            </a:prstGeom>
            <a:noFill/>
          </p:spPr>
          <p:txBody>
            <a:bodyPr wrap="square" lIns="0" tIns="0" rIns="0" bIns="0" rtlCol="0">
              <a:noAutofit/>
            </a:bodyPr>
            <a:lstStyle/>
            <a:p>
              <a:r>
                <a:rPr lang="en-US" u="sng" dirty="0" smtClean="0"/>
                <a:t>Cost effective</a:t>
              </a:r>
              <a:endParaRPr lang="en-US" dirty="0"/>
            </a:p>
          </p:txBody>
        </p:sp>
      </p:grpSp>
      <p:grpSp>
        <p:nvGrpSpPr>
          <p:cNvPr id="23" name="Group 22"/>
          <p:cNvGrpSpPr/>
          <p:nvPr/>
        </p:nvGrpSpPr>
        <p:grpSpPr>
          <a:xfrm>
            <a:off x="513666" y="3170983"/>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smtClean="0"/>
                <a:t>Provide a proper </a:t>
              </a:r>
              <a:r>
                <a:rPr lang="en-US" dirty="0"/>
                <a:t>dynamic model of the H/C </a:t>
              </a:r>
            </a:p>
            <a:p>
              <a:r>
                <a:rPr lang="en-US" dirty="0"/>
                <a:t>for the simulator </a:t>
              </a:r>
              <a:endParaRPr lang="es-ES" dirty="0"/>
            </a:p>
          </p:txBody>
        </p:sp>
      </p:grpSp>
      <p:grpSp>
        <p:nvGrpSpPr>
          <p:cNvPr id="3" name="Group 2"/>
          <p:cNvGrpSpPr/>
          <p:nvPr/>
        </p:nvGrpSpPr>
        <p:grpSpPr>
          <a:xfrm>
            <a:off x="529400" y="1254289"/>
            <a:ext cx="8220361" cy="622321"/>
            <a:chOff x="529400" y="1254289"/>
            <a:chExt cx="8220361" cy="622321"/>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54289"/>
              <a:ext cx="3702517" cy="609859"/>
            </a:xfrm>
            <a:prstGeom prst="rect">
              <a:avLst/>
            </a:prstGeom>
            <a:noFill/>
          </p:spPr>
          <p:txBody>
            <a:bodyPr wrap="square" lIns="0" tIns="0" rIns="0" bIns="0" rtlCol="0">
              <a:noAutofit/>
            </a:bodyPr>
            <a:lstStyle>
              <a:defPPr>
                <a:defRPr lang="en-US"/>
              </a:defPPr>
            </a:lstStyle>
            <a:p>
              <a:r>
                <a:rPr lang="en-GB" dirty="0" smtClean="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20916" y="1263035"/>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r>
                <a:rPr lang="en-US" dirty="0" smtClean="0"/>
                <a:t/>
              </a:r>
              <a:br>
                <a:rPr lang="en-US" dirty="0" smtClean="0"/>
              </a:br>
              <a:r>
                <a:rPr lang="en-US" dirty="0" smtClean="0"/>
                <a:t>has a </a:t>
              </a:r>
              <a:r>
                <a:rPr lang="en-US" u="sng" dirty="0" smtClean="0"/>
                <a:t>dedicated SID department</a:t>
              </a:r>
              <a:endParaRPr lang="en-GB" b="0" i="0" u="sng" dirty="0" smtClean="0">
                <a:latin typeface="Suisse Int'l" panose="020B0504000000000000" pitchFamily="34" charset="77"/>
              </a:endParaRPr>
            </a:p>
          </p:txBody>
        </p:sp>
      </p:grpSp>
      <p:grpSp>
        <p:nvGrpSpPr>
          <p:cNvPr id="41" name="Group 40"/>
          <p:cNvGrpSpPr/>
          <p:nvPr/>
        </p:nvGrpSpPr>
        <p:grpSpPr>
          <a:xfrm>
            <a:off x="513666" y="2744565"/>
            <a:ext cx="4777050" cy="362857"/>
            <a:chOff x="-2609209" y="1063398"/>
            <a:chExt cx="8420308" cy="362857"/>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362857"/>
            </a:xfrm>
            <a:prstGeom prst="rect">
              <a:avLst/>
            </a:prstGeom>
            <a:noFill/>
          </p:spPr>
          <p:txBody>
            <a:bodyPr wrap="square" lIns="0" tIns="0" rIns="0" bIns="0" rtlCol="0">
              <a:noAutofit/>
            </a:bodyPr>
            <a:lstStyle/>
            <a:p>
              <a:r>
                <a:rPr lang="en-US" dirty="0" smtClean="0"/>
                <a:t>SID framework develop using P2 flight test data</a:t>
              </a:r>
              <a:endParaRPr lang="en-US" dirty="0"/>
            </a:p>
          </p:txBody>
        </p:sp>
      </p:grpSp>
    </p:spTree>
    <p:extLst>
      <p:ext uri="{BB962C8B-B14F-4D97-AF65-F5344CB8AC3E}">
        <p14:creationId xmlns:p14="http://schemas.microsoft.com/office/powerpoint/2010/main" val="2756699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21" name="Group 20"/>
          <p:cNvGrpSpPr/>
          <p:nvPr/>
        </p:nvGrpSpPr>
        <p:grpSpPr>
          <a:xfrm>
            <a:off x="676233" y="2725734"/>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49355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a:t>
              </a:r>
              <a:r>
                <a:rPr lang="en-US" sz="2000" dirty="0" smtClean="0"/>
                <a:t>experience, within </a:t>
              </a:r>
              <a:r>
                <a:rPr lang="en-US" sz="2000" dirty="0" err="1" smtClean="0"/>
                <a:t>rotorheads</a:t>
              </a:r>
              <a:endParaRPr lang="en-US" sz="2000" dirty="0"/>
            </a:p>
          </p:txBody>
        </p:sp>
      </p:grpSp>
      <p:grpSp>
        <p:nvGrpSpPr>
          <p:cNvPr id="6" name="Group 5"/>
          <p:cNvGrpSpPr/>
          <p:nvPr/>
        </p:nvGrpSpPr>
        <p:grpSpPr>
          <a:xfrm>
            <a:off x="676233" y="4241912"/>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smtClean="0"/>
                <a:t>Python </a:t>
              </a:r>
              <a:endParaRPr lang="en-US" sz="2000" dirty="0"/>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spTree>
    <p:extLst>
      <p:ext uri="{BB962C8B-B14F-4D97-AF65-F5344CB8AC3E}">
        <p14:creationId xmlns:p14="http://schemas.microsoft.com/office/powerpoint/2010/main" val="913613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17</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26-Feb-18</a:t>
            </a:fld>
            <a:endParaRPr lang="en-GB" dirty="0"/>
          </a:p>
        </p:txBody>
      </p:sp>
    </p:spTree>
    <p:extLst>
      <p:ext uri="{BB962C8B-B14F-4D97-AF65-F5344CB8AC3E}">
        <p14:creationId xmlns:p14="http://schemas.microsoft.com/office/powerpoint/2010/main" val="2430143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6" name="Group 15"/>
          <p:cNvGrpSpPr/>
          <p:nvPr/>
        </p:nvGrpSpPr>
        <p:grpSpPr>
          <a:xfrm>
            <a:off x="1276415" y="1868911"/>
            <a:ext cx="6418856" cy="2674693"/>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1099600" y="4034570"/>
            <a:ext cx="3113315" cy="348343"/>
          </a:xfrm>
          <a:prstGeom prst="rect">
            <a:avLst/>
          </a:prstGeom>
          <a:noFill/>
        </p:spPr>
        <p:txBody>
          <a:bodyPr wrap="square" lIns="0" tIns="0" rIns="0" bIns="0" rtlCol="0" anchor="b">
            <a:noAutofit/>
          </a:bodyPr>
          <a:lstStyle/>
          <a:p>
            <a:pPr algn="l"/>
            <a:r>
              <a:rPr lang="en-GB" sz="2000" b="0" i="1" dirty="0">
                <a:solidFill>
                  <a:srgbClr val="0070C0"/>
                </a:solidFill>
                <a:latin typeface="Suisse Int'l" panose="020B0504000000000000" pitchFamily="34" charset="77"/>
              </a:rPr>
              <a:t>Evaluation of new aircraft</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15" name="Picture 23">
            <a:extLst>
              <a:ext uri="{FF2B5EF4-FFF2-40B4-BE49-F238E27FC236}">
                <a16:creationId xmlns:a16="http://schemas.microsoft.com/office/drawing/2014/main" id="{E64415CE-1B6E-48AA-8CC7-54D8FD7FD67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61298" y="4502785"/>
            <a:ext cx="2265401" cy="1507584"/>
          </a:xfrm>
          <a:prstGeom prst="rect">
            <a:avLst/>
          </a:prstGeom>
        </p:spPr>
      </p:pic>
      <p:pic>
        <p:nvPicPr>
          <p:cNvPr id="2050" name="Picture 2" descr="Resultado de imagen de helicopter handling qualitie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6">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539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endParaRPr lang="en-GB" dirty="0" smtClean="0">
              <a:latin typeface="Suisse Int'l" panose="020B0504000000000000" pitchFamily="34" charset="77"/>
            </a:endParaRPr>
          </a:p>
          <a:p>
            <a:pPr algn="l"/>
            <a:r>
              <a:rPr lang="en-GB" dirty="0" smtClean="0">
                <a:latin typeface="Suisse Int'l" panose="020B0504000000000000" pitchFamily="34" charset="77"/>
              </a:rPr>
              <a:t>model </a:t>
            </a:r>
            <a:r>
              <a:rPr lang="en-GB" dirty="0">
                <a:latin typeface="Suisse Int'l" panose="020B0504000000000000" pitchFamily="34" charset="77"/>
              </a:rPr>
              <a:t>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smtClean="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smtClean="0">
                <a:latin typeface="Suisse Int'l" panose="020B0504000000000000" pitchFamily="34" charset="77"/>
              </a:rPr>
              <a:t>LPV model</a:t>
            </a:r>
          </a:p>
          <a:p>
            <a:pPr marL="285750" indent="-285750" algn="l">
              <a:buFont typeface="Arial" panose="020B0604020202020204" pitchFamily="34" charset="0"/>
              <a:buChar char="•"/>
            </a:pPr>
            <a:r>
              <a:rPr lang="en-GB" dirty="0" smtClean="0">
                <a:latin typeface="Suisse Int'l" panose="020B0504000000000000" pitchFamily="34" charset="77"/>
              </a:rPr>
              <a:t>…</a:t>
            </a:r>
            <a:endParaRPr lang="en-GB" dirty="0">
              <a:latin typeface="Suisse Int'l" panose="020B0504000000000000" pitchFamily="34" charset="77"/>
            </a:endParaRP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a:t>Aircraft Simulation – Current Kopter approach</a:t>
            </a:r>
            <a:endParaRPr lang="en-GB" dirty="0"/>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smtClean="0">
                <a:latin typeface="Suisse Int'l" panose="020B0504000000000000" pitchFamily="34" charset="77"/>
              </a:rPr>
              <a:t>In the</a:t>
            </a:r>
            <a:br>
              <a:rPr lang="en-GB" sz="1400" b="0" i="0" dirty="0" smtClean="0">
                <a:latin typeface="Suisse Int'l" panose="020B0504000000000000" pitchFamily="34" charset="77"/>
              </a:rPr>
            </a:br>
            <a:r>
              <a:rPr lang="en-GB" sz="1400" b="0" i="0" dirty="0" smtClean="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9" name="Rectangle 8"/>
          <p:cNvSpPr/>
          <p:nvPr/>
        </p:nvSpPr>
        <p:spPr>
          <a:xfrm>
            <a:off x="571455" y="1083175"/>
            <a:ext cx="3810045" cy="51175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1083176"/>
            <a:ext cx="3842172" cy="51175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584476"/>
            <a:ext cx="3309721" cy="2862322"/>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High accuracy</a:t>
            </a:r>
          </a:p>
          <a:p>
            <a:pPr marL="285750" indent="-285750">
              <a:buFont typeface="Arial" panose="020B0604020202020204" pitchFamily="34" charset="0"/>
              <a:buChar char="•"/>
            </a:pPr>
            <a:r>
              <a:rPr lang="en-GB" dirty="0"/>
              <a:t>Validation -&gt; </a:t>
            </a:r>
            <a:r>
              <a:rPr lang="en-GB" u="sng" dirty="0"/>
              <a:t>instantaneous</a:t>
            </a:r>
          </a:p>
          <a:p>
            <a:pPr marL="285750" indent="-285750">
              <a:buFont typeface="Arial" panose="020B0604020202020204" pitchFamily="34" charset="0"/>
              <a:buChar char="•"/>
            </a:pPr>
            <a:r>
              <a:rPr lang="en-GB" dirty="0"/>
              <a:t>Non-linear flight dynamics</a:t>
            </a:r>
          </a:p>
          <a:p>
            <a:pPr marL="285750" indent="-285750">
              <a:buFont typeface="Arial" panose="020B0604020202020204" pitchFamily="34" charset="0"/>
              <a:buChar char="•"/>
            </a:pPr>
            <a:r>
              <a:rPr lang="en-GB" dirty="0"/>
              <a:t>Transient flight conditions</a:t>
            </a:r>
          </a:p>
          <a:p>
            <a:pPr marL="285750" indent="-285750">
              <a:buFont typeface="Arial" panose="020B0604020202020204" pitchFamily="34" charset="0"/>
              <a:buChar char="•"/>
            </a:pPr>
            <a:r>
              <a:rPr lang="en-GB" dirty="0"/>
              <a:t>Real-time dynamic </a:t>
            </a:r>
            <a:r>
              <a:rPr lang="en-GB" dirty="0" smtClean="0"/>
              <a:t>modelling</a:t>
            </a:r>
          </a:p>
          <a:p>
            <a:pPr marL="285750" indent="-285750">
              <a:buFont typeface="Arial" panose="020B0604020202020204" pitchFamily="34" charset="0"/>
              <a:buChar char="•"/>
            </a:pPr>
            <a:r>
              <a:rPr lang="en-GB" dirty="0" smtClean="0"/>
              <a:t>Account for aeroelastic effects</a:t>
            </a:r>
            <a:endParaRPr lang="en-GB" dirty="0"/>
          </a:p>
          <a:p>
            <a:r>
              <a:rPr lang="en-GB" u="sng" dirty="0"/>
              <a:t>Drawbacks</a:t>
            </a:r>
            <a:r>
              <a:rPr lang="en-GB" dirty="0"/>
              <a:t>:</a:t>
            </a:r>
          </a:p>
          <a:p>
            <a:pPr marL="285750" indent="-285750">
              <a:buFont typeface="Arial" panose="020B0604020202020204" pitchFamily="34" charset="0"/>
              <a:buChar char="•"/>
            </a:pPr>
            <a:r>
              <a:rPr lang="en-GB" dirty="0"/>
              <a:t>Depend on flight test data </a:t>
            </a:r>
            <a:r>
              <a:rPr lang="en-GB" dirty="0" smtClean="0"/>
              <a:t>availability</a:t>
            </a:r>
            <a:endParaRPr lang="en-GB" dirty="0"/>
          </a:p>
        </p:txBody>
      </p:sp>
      <p:sp>
        <p:nvSpPr>
          <p:cNvPr id="12" name="Rectangle 11"/>
          <p:cNvSpPr/>
          <p:nvPr/>
        </p:nvSpPr>
        <p:spPr>
          <a:xfrm>
            <a:off x="4939467" y="1590977"/>
            <a:ext cx="3236466" cy="2031325"/>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Not dependent on flight test data</a:t>
            </a:r>
          </a:p>
          <a:p>
            <a:r>
              <a:rPr lang="en-GB" u="sng" dirty="0"/>
              <a:t>Drawbacks</a:t>
            </a:r>
            <a:r>
              <a:rPr lang="en-GB" dirty="0"/>
              <a:t>:</a:t>
            </a:r>
          </a:p>
          <a:p>
            <a:pPr marL="285750" indent="-285750">
              <a:buFont typeface="Arial" panose="020B0604020202020204" pitchFamily="34" charset="0"/>
              <a:buChar char="•"/>
            </a:pPr>
            <a:r>
              <a:rPr lang="en-GB" dirty="0"/>
              <a:t>Validation -&gt; </a:t>
            </a:r>
            <a:r>
              <a:rPr lang="en-GB" u="sng" dirty="0"/>
              <a:t>complicated</a:t>
            </a:r>
          </a:p>
          <a:p>
            <a:pPr marL="285750" indent="-285750">
              <a:buFont typeface="Arial" panose="020B0604020202020204" pitchFamily="34" charset="0"/>
              <a:buChar char="•"/>
            </a:pPr>
            <a:r>
              <a:rPr lang="en-GB" dirty="0"/>
              <a:t>Only linear flight dynamics</a:t>
            </a:r>
          </a:p>
          <a:p>
            <a:pPr marL="285750" indent="-285750">
              <a:buFont typeface="Arial" panose="020B0604020202020204" pitchFamily="34" charset="0"/>
              <a:buChar char="•"/>
            </a:pPr>
            <a:endParaRPr lang="en-GB" dirty="0"/>
          </a:p>
        </p:txBody>
      </p:sp>
      <p:sp>
        <p:nvSpPr>
          <p:cNvPr id="6" name="Rectangle 5"/>
          <p:cNvSpPr/>
          <p:nvPr/>
        </p:nvSpPr>
        <p:spPr>
          <a:xfrm>
            <a:off x="5578749" y="114370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150147"/>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2350"/>
            <a:ext cx="281896" cy="8415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219554" y="4361155"/>
            <a:ext cx="3236466" cy="400110"/>
          </a:xfrm>
          <a:prstGeom prst="rect">
            <a:avLst/>
          </a:prstGeom>
        </p:spPr>
        <p:txBody>
          <a:bodyPr wrap="square">
            <a:spAutoFit/>
          </a:bodyPr>
          <a:lstStyle/>
          <a:p>
            <a:r>
              <a:rPr lang="en-GB" sz="2000" dirty="0"/>
              <a:t>Best use: Loads prediction</a:t>
            </a:r>
          </a:p>
        </p:txBody>
      </p:sp>
      <p:sp>
        <p:nvSpPr>
          <p:cNvPr id="16" name="Rectangle 15"/>
          <p:cNvSpPr/>
          <p:nvPr/>
        </p:nvSpPr>
        <p:spPr>
          <a:xfrm>
            <a:off x="973794" y="4403936"/>
            <a:ext cx="3826810" cy="707886"/>
          </a:xfrm>
          <a:prstGeom prst="rect">
            <a:avLst/>
          </a:prstGeom>
        </p:spPr>
        <p:txBody>
          <a:bodyPr wrap="square">
            <a:spAutoFit/>
          </a:bodyPr>
          <a:lstStyle/>
          <a:p>
            <a:r>
              <a:rPr lang="en-GB" sz="2000" dirty="0"/>
              <a:t>Best use: Dynamic model of the </a:t>
            </a:r>
          </a:p>
          <a:p>
            <a:r>
              <a:rPr lang="en-GB" sz="2000" dirty="0"/>
              <a:t>	 real H/C</a:t>
            </a:r>
          </a:p>
        </p:txBody>
      </p:sp>
      <p:sp>
        <p:nvSpPr>
          <p:cNvPr id="17" name="Down Arrow 16"/>
          <p:cNvSpPr/>
          <p:nvPr/>
        </p:nvSpPr>
        <p:spPr>
          <a:xfrm>
            <a:off x="2253052" y="4123542"/>
            <a:ext cx="281896" cy="311618"/>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740896" y="446063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29576" y="441218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107315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1083175"/>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64566" y="5072238"/>
            <a:ext cx="1636333" cy="1088952"/>
          </a:xfrm>
          <a:prstGeom prst="rect">
            <a:avLst/>
          </a:prstGeom>
        </p:spPr>
      </p:pic>
      <p:pic>
        <p:nvPicPr>
          <p:cNvPr id="26" name="Picture 25"/>
          <p:cNvPicPr>
            <a:picLocks noChangeAspect="1"/>
          </p:cNvPicPr>
          <p:nvPr/>
        </p:nvPicPr>
        <p:blipFill>
          <a:blip r:embed="rId4"/>
          <a:stretch>
            <a:fillRect/>
          </a:stretch>
        </p:blipFill>
        <p:spPr>
          <a:xfrm>
            <a:off x="5628069" y="4750609"/>
            <a:ext cx="2077673" cy="1349853"/>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44352" y="4947362"/>
            <a:ext cx="1114130" cy="1341087"/>
          </a:xfrm>
          <a:prstGeom prst="rect">
            <a:avLst/>
          </a:prstGeom>
        </p:spPr>
      </p:pic>
    </p:spTree>
    <p:extLst>
      <p:ext uri="{BB962C8B-B14F-4D97-AF65-F5344CB8AC3E}">
        <p14:creationId xmlns:p14="http://schemas.microsoft.com/office/powerpoint/2010/main" val="26785842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a:t>
            </a:r>
            <a:r>
              <a:rPr lang="en-GB" b="0" i="0" dirty="0" smtClean="0">
                <a:latin typeface="Suisse Int'l" panose="020B0504000000000000" pitchFamily="34" charset="77"/>
              </a:rPr>
              <a:t>example</a:t>
            </a:r>
            <a:endParaRPr lang="en-GB" b="0" i="0" dirty="0">
              <a:latin typeface="Suisse Int'l" panose="020B0504000000000000" pitchFamily="34" charset="77"/>
            </a:endParaRP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7"/>
                <a:stretch>
                  <a:fillRect r="-564667"/>
                </a:stretch>
              </a:blipFill>
            </p:spPr>
            <p:txBody>
              <a:bodyPr/>
              <a:lstStyle/>
              <a:p>
                <a:r>
                  <a:rPr lang="en-GB">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Tree>
    <p:extLst>
      <p:ext uri="{BB962C8B-B14F-4D97-AF65-F5344CB8AC3E}">
        <p14:creationId xmlns:p14="http://schemas.microsoft.com/office/powerpoint/2010/main" val="2267935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0</TotalTime>
  <Words>1294</Words>
  <Application>Microsoft Office PowerPoint</Application>
  <PresentationFormat>On-screen Show (4:3)</PresentationFormat>
  <Paragraphs>254</Paragraphs>
  <Slides>19</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How does it work?</vt:lpstr>
      <vt:lpstr>Tools – SIDPAC software</vt:lpstr>
      <vt:lpstr>Tools – SIDPAC software</vt:lpstr>
      <vt:lpstr>What would I need?</vt:lpstr>
      <vt:lpstr>Why to introducing System ID into P3 test campaign? </vt:lpstr>
      <vt:lpstr>Why I can be the one doing this?</vt:lpstr>
      <vt:lpstr>PowerPoint Presentation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95</cp:revision>
  <dcterms:created xsi:type="dcterms:W3CDTF">2018-02-21T14:41:24Z</dcterms:created>
  <dcterms:modified xsi:type="dcterms:W3CDTF">2018-02-26T11:46:17Z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